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74" r:id="rId2"/>
    <p:sldId id="457" r:id="rId3"/>
    <p:sldId id="530" r:id="rId4"/>
    <p:sldId id="483" r:id="rId5"/>
    <p:sldId id="501" r:id="rId6"/>
    <p:sldId id="484" r:id="rId7"/>
    <p:sldId id="503" r:id="rId8"/>
    <p:sldId id="523" r:id="rId9"/>
    <p:sldId id="524" r:id="rId10"/>
    <p:sldId id="513" r:id="rId11"/>
    <p:sldId id="532" r:id="rId12"/>
    <p:sldId id="533" r:id="rId13"/>
    <p:sldId id="534" r:id="rId14"/>
    <p:sldId id="535" r:id="rId15"/>
    <p:sldId id="498" r:id="rId16"/>
    <p:sldId id="521" r:id="rId17"/>
    <p:sldId id="514" r:id="rId18"/>
    <p:sldId id="515" r:id="rId19"/>
    <p:sldId id="525" r:id="rId20"/>
    <p:sldId id="531" r:id="rId21"/>
    <p:sldId id="499" r:id="rId22"/>
    <p:sldId id="485" r:id="rId23"/>
    <p:sldId id="526" r:id="rId24"/>
    <p:sldId id="528" r:id="rId25"/>
    <p:sldId id="529" r:id="rId26"/>
    <p:sldId id="500" r:id="rId27"/>
    <p:sldId id="502" r:id="rId28"/>
    <p:sldId id="497" r:id="rId29"/>
    <p:sldId id="527" r:id="rId30"/>
    <p:sldId id="516" r:id="rId31"/>
    <p:sldId id="517" r:id="rId32"/>
    <p:sldId id="518" r:id="rId33"/>
    <p:sldId id="520" r:id="rId34"/>
    <p:sldId id="522" r:id="rId35"/>
    <p:sldId id="504" r:id="rId36"/>
    <p:sldId id="505" r:id="rId37"/>
    <p:sldId id="507" r:id="rId38"/>
    <p:sldId id="512" r:id="rId39"/>
    <p:sldId id="494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8BF52B"/>
    <a:srgbClr val="8DD14F"/>
    <a:srgbClr val="99FF99"/>
    <a:srgbClr val="FF66FF"/>
    <a:srgbClr val="FFFF99"/>
    <a:srgbClr val="FF00FF"/>
    <a:srgbClr val="CC9900"/>
    <a:srgbClr val="FF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0" autoAdjust="0"/>
    <p:restoredTop sz="95411" autoAdjust="0"/>
  </p:normalViewPr>
  <p:slideViewPr>
    <p:cSldViewPr>
      <p:cViewPr varScale="1">
        <p:scale>
          <a:sx n="88" d="100"/>
          <a:sy n="88" d="100"/>
        </p:scale>
        <p:origin x="112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6054E-BE2E-4CD8-B54A-BCE1E3F288CC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8A88D-1E80-4387-8128-77258E9258F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87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93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6443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819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4785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704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6274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0310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3208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2167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7224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930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323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9524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3276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6435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9932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6831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02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5963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070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596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52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0485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9139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2276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0913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0521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48137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4630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3871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7611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328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53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480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158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28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983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A88D-1E80-4387-8128-77258E9258FA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896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0"/>
              </a:schemeClr>
            </a:gs>
            <a:gs pos="0">
              <a:schemeClr val="bg1"/>
            </a:gs>
            <a:gs pos="39999">
              <a:schemeClr val="tx2">
                <a:lumMod val="20000"/>
                <a:lumOff val="8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8B26-CA6B-4488-9A37-AC490BF9E8D5}" type="datetimeFigureOut">
              <a:rPr lang="es-ES" smtClean="0"/>
              <a:pPr/>
              <a:t>03/03/2023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3A48-68D3-4E86-8B26-E5116FEDF6A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052" name="4 CuadroTexto"/>
          <p:cNvSpPr txBox="1">
            <a:spLocks noChangeArrowheads="1"/>
          </p:cNvSpPr>
          <p:nvPr/>
        </p:nvSpPr>
        <p:spPr bwMode="auto">
          <a:xfrm>
            <a:off x="611064" y="1844550"/>
            <a:ext cx="799338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2400" b="1" dirty="0"/>
              <a:t>Implementación del Software de Colas</a:t>
            </a:r>
            <a:endParaRPr lang="es-PE" sz="2400" dirty="0"/>
          </a:p>
          <a:p>
            <a:pPr algn="ctr"/>
            <a:r>
              <a:rPr lang="es-PE" sz="2400" b="1" dirty="0"/>
              <a:t> </a:t>
            </a:r>
          </a:p>
          <a:p>
            <a:pPr algn="ctr"/>
            <a:r>
              <a:rPr lang="es-PE" sz="2400" b="1" dirty="0" err="1"/>
              <a:t>iClass</a:t>
            </a:r>
            <a:r>
              <a:rPr lang="es-PE" sz="2400" b="1" dirty="0"/>
              <a:t>-Q.</a:t>
            </a:r>
            <a:endParaRPr lang="es-PE" sz="2400" dirty="0"/>
          </a:p>
          <a:p>
            <a:r>
              <a:rPr lang="es-PE" sz="2400" dirty="0"/>
              <a:t> </a:t>
            </a:r>
          </a:p>
          <a:p>
            <a:r>
              <a:rPr lang="es-PE" sz="2400" dirty="0"/>
              <a:t> </a:t>
            </a:r>
          </a:p>
          <a:p>
            <a:r>
              <a:rPr lang="es-PE" sz="2400" dirty="0"/>
              <a:t>					     Victor Barrientos R.							</a:t>
            </a:r>
            <a:r>
              <a:rPr lang="es-PE" sz="1600" dirty="0"/>
              <a:t>Lima, Enero de 2022</a:t>
            </a:r>
          </a:p>
          <a:p>
            <a:r>
              <a:rPr lang="es-PE" sz="2400" dirty="0"/>
              <a:t> 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03548" y="188640"/>
            <a:ext cx="8136903" cy="49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PE" sz="24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International Net</a:t>
            </a:r>
            <a:endParaRPr lang="es-PE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77CA84-984F-AD2D-B29E-0741427F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367"/>
            <a:ext cx="1704975" cy="75247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22332" y="303733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 sz="2800" b="1" dirty="0"/>
          </a:p>
          <a:p>
            <a:pPr algn="ctr"/>
            <a:r>
              <a:rPr lang="es-ES" sz="2800" b="1" dirty="0"/>
              <a:t>4. Kiosco</a:t>
            </a:r>
          </a:p>
          <a:p>
            <a:pPr algn="ctr"/>
            <a:endParaRPr lang="es-PE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898971"/>
            <a:ext cx="2898924" cy="23163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889" y="1898971"/>
            <a:ext cx="2143289" cy="22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8370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22332" y="303733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 sz="2800" b="1" dirty="0"/>
          </a:p>
          <a:p>
            <a:pPr algn="ctr"/>
            <a:r>
              <a:rPr lang="es-ES" sz="2800" b="1" dirty="0"/>
              <a:t>4. Kiosco</a:t>
            </a:r>
          </a:p>
          <a:p>
            <a:pPr algn="ctr"/>
            <a:endParaRPr lang="es-PE" sz="2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D0073A-99D8-8D10-66A6-C763DA012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7"/>
          <a:stretch/>
        </p:blipFill>
        <p:spPr>
          <a:xfrm>
            <a:off x="539552" y="1165286"/>
            <a:ext cx="2520280" cy="51283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F9E499-350B-6E96-396D-98A055515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917130"/>
            <a:ext cx="2398026" cy="56246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072613-4AAE-A5F0-484D-4E45DFE8A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001" y="1250421"/>
            <a:ext cx="1572382" cy="47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697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22332" y="303733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 sz="2800" b="1" dirty="0"/>
          </a:p>
          <a:p>
            <a:pPr algn="ctr"/>
            <a:r>
              <a:rPr lang="es-ES" sz="2800" b="1" dirty="0"/>
              <a:t>4. Kiosco</a:t>
            </a:r>
          </a:p>
          <a:p>
            <a:pPr algn="ctr"/>
            <a:endParaRPr lang="es-PE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BF8119-2207-6301-9F42-6FA95E17F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8276"/>
            <a:ext cx="9144000" cy="35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78157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22332" y="303733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 sz="2800" b="1" dirty="0"/>
          </a:p>
          <a:p>
            <a:pPr algn="ctr"/>
            <a:r>
              <a:rPr lang="es-ES" sz="2800" b="1" dirty="0"/>
              <a:t>4. Kiosco</a:t>
            </a:r>
          </a:p>
          <a:p>
            <a:pPr algn="ctr"/>
            <a:endParaRPr lang="es-PE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B5ACC2-A1EB-E435-E395-1EAD4B2B9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8" y="1275483"/>
            <a:ext cx="8800911" cy="44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7267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22332" y="303733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 sz="2800" b="1" dirty="0"/>
          </a:p>
          <a:p>
            <a:pPr algn="ctr"/>
            <a:r>
              <a:rPr lang="es-ES" sz="2800" b="1" dirty="0"/>
              <a:t>4. Kiosco</a:t>
            </a:r>
          </a:p>
          <a:p>
            <a:pPr algn="ctr"/>
            <a:endParaRPr lang="es-PE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5FE420-9354-93D3-341A-4751095FC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380565"/>
            <a:ext cx="8676456" cy="43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95504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3710" y="978209"/>
            <a:ext cx="7812360" cy="56630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dirty="0">
                <a:cs typeface="Arial" panose="020B0604020202020204" pitchFamily="34" charset="0"/>
              </a:rPr>
              <a:t>2. Los Monitores: son las pantallas de Visualización para las llamadas de ticket en ella contiene publicidad de Video y Texto.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Ejemplos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Modelo Bancos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Monitor Primer Piso llama a los GA- ventanilla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Monitor Segundo Piso llama a los GA-Plataforma. 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Modelo Farmacia: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Monitor Zona 1: Grupo farmacia 1 Narcótico, Especiales.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Monitor Zona 2: Grupo farmacia 2  Informes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Monitor zona 3: Preferenciales.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Muestra Informacion en tres tipos: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Visualización en Seis Casillas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Visualización en cuatro Casillas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Visualización de DNI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Monitores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1394741076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</a:t>
            </a:r>
            <a:endParaRPr lang="es-PE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08" y="1219501"/>
            <a:ext cx="7437561" cy="41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9157"/>
      </p:ext>
    </p:extLst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</a:t>
            </a:r>
            <a:endParaRPr lang="es-PE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16"/>
            <a:ext cx="7238127" cy="3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3216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</a:t>
            </a:r>
            <a:endParaRPr lang="es-PE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080" y="1406454"/>
            <a:ext cx="6308626" cy="41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14557"/>
      </p:ext>
    </p:extLst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</a:t>
            </a:r>
            <a:endParaRPr lang="es-PE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DA036C-372E-A7A5-E576-9A95B192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369541"/>
            <a:ext cx="7886275" cy="44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08128"/>
      </p:ext>
    </p:ext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8" y="-119031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63688" y="1772816"/>
            <a:ext cx="3888432" cy="2462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lvl="1" indent="-342900">
              <a:buFont typeface="+mj-lt"/>
              <a:buAutoNum type="arabicPeriod"/>
            </a:pPr>
            <a:r>
              <a:rPr kumimoji="0" lang="es-PE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Características</a:t>
            </a:r>
          </a:p>
          <a:p>
            <a:pPr marL="800100" lvl="1" indent="-342900">
              <a:buFont typeface="+mj-lt"/>
              <a:buAutoNum type="arabicPeriod"/>
            </a:pPr>
            <a:r>
              <a:rPr kumimoji="0" lang="es-PE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funcionalidades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PE" b="1" dirty="0" err="1"/>
              <a:t>Kiosko</a:t>
            </a:r>
            <a:endParaRPr lang="es-PE" b="1" dirty="0"/>
          </a:p>
          <a:p>
            <a:pPr marL="800100" lvl="1" indent="-342900">
              <a:buFont typeface="+mj-lt"/>
              <a:buAutoNum type="arabicPeriod"/>
            </a:pPr>
            <a:r>
              <a:rPr lang="es-PE" b="1" dirty="0"/>
              <a:t>Monitor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PE" b="1" dirty="0"/>
              <a:t>Ventanilla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PE" b="1" dirty="0"/>
              <a:t>Publicidad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PE" b="1" dirty="0"/>
              <a:t>Evaluador</a:t>
            </a:r>
          </a:p>
          <a:p>
            <a:pPr marL="800100" lvl="1" indent="-342900">
              <a:buFont typeface="+mj-lt"/>
              <a:buAutoNum type="arabicPeriod"/>
            </a:pPr>
            <a:r>
              <a:rPr kumimoji="0" lang="es-PE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Ventajas</a:t>
            </a:r>
          </a:p>
          <a:p>
            <a:pPr marL="342900" indent="-342900">
              <a:buAutoNum type="romanUcPeriod"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685925" y="160338"/>
            <a:ext cx="6121400" cy="649287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PE" sz="3600" b="1" dirty="0"/>
              <a:t>Agenda</a:t>
            </a:r>
            <a:endParaRPr lang="es-PE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903233-508D-67C6-EFA9-72FE3A7CB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57150"/>
            <a:ext cx="17049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7944"/>
      </p:ext>
    </p:extLst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5. Monitor</a:t>
            </a:r>
            <a:endParaRPr lang="es-PE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C0FABE-61A7-7812-8EDA-4A6FAEDF9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3" y="1412776"/>
            <a:ext cx="7007653" cy="39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87167"/>
      </p:ext>
    </p:extLst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70535" y="1577360"/>
            <a:ext cx="5400600" cy="4278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dirty="0">
                <a:cs typeface="Arial" panose="020B0604020202020204" pitchFamily="34" charset="0"/>
              </a:rPr>
              <a:t>3. Ventanilla se asocia a Grupos: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Ejemplos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Modelo Bancos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Tipo Usuario 1: llama a Grupo Ticket Ventanilla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Tipo Usuario 2: llama a Grupo Ticket Plataforma. 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Modelo Farmacia: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Tipo Usuario 1: Grupo farmacia 1 Narcótico, Especiales.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Tipo Usuario 2: Grupo farmacia 2 - Informes</a:t>
            </a:r>
          </a:p>
          <a:p>
            <a:pPr algn="just"/>
            <a:r>
              <a:rPr lang="es-ES" dirty="0">
                <a:cs typeface="Arial" panose="020B0604020202020204" pitchFamily="34" charset="0"/>
              </a:rPr>
              <a:t>Tipo Usuario 3: Preferenciales.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6. Ventanilla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3371200634"/>
      </p:ext>
    </p:extLst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5820" y="1638904"/>
            <a:ext cx="7812360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Tiene las siguientes opciones: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“Jalar Ticket”, cuando desea atender y de inmediato se muestra en sus pantallas asociadas.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“llamada de Voz” cuando el Usuario no ha escuchado su atención  el operador de ventanilla puede perifonear.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“Iniciar/Finalizar la Atención” concluye la atención y al finalizar se activa la encuesta mediante URL u teclado incrustado a la funcionalidad de atención y el usuario no puede ver.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“Derivar Atención”, deriva a una caja o a un Grupo.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PE" dirty="0">
                <a:cs typeface="Arial" panose="020B0604020202020204" pitchFamily="34" charset="0"/>
              </a:rPr>
              <a:t>“Anular atención”, cuando el usuario no viene, permite clasificar la atención.</a:t>
            </a:r>
          </a:p>
          <a:p>
            <a:endParaRPr lang="es-PE" dirty="0"/>
          </a:p>
          <a:p>
            <a:r>
              <a:rPr lang="es-PE" sz="1400" dirty="0"/>
              <a:t> </a:t>
            </a:r>
          </a:p>
          <a:p>
            <a:endParaRPr lang="es-ES" sz="1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7. Funciones de la Ventanilla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2775343287"/>
      </p:ext>
    </p:extLst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7. Funciones de la Ventanilla</a:t>
            </a:r>
            <a:endParaRPr lang="es-PE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E970FD-8F71-D370-46EE-29EEB203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9" y="1165285"/>
            <a:ext cx="7609307" cy="42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29911"/>
      </p:ext>
    </p:extLst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7. Funciones de la Ventanilla - Derivar</a:t>
            </a:r>
            <a:endParaRPr lang="es-PE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9665D5-4E67-B2F8-EFF2-F1E808915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1" y="1454909"/>
            <a:ext cx="7418705" cy="19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6540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7. Funciones de la evaluar</a:t>
            </a:r>
            <a:endParaRPr lang="es-PE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8841E8-78F2-F8CB-608A-FE61EAF98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5" y="1243073"/>
            <a:ext cx="8129132" cy="23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941"/>
      </p:ext>
    </p:extLst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7"/>
            <a:ext cx="91440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97360" y="1915775"/>
            <a:ext cx="6984776" cy="289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dirty="0">
                <a:cs typeface="Arial" panose="020B0604020202020204" pitchFamily="34" charset="0"/>
              </a:rPr>
              <a:t>4. Publicidad: permite realizar la publicidad en Video y Texto: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Se cuenta con dos secciones: Publicidad del Video en el cual define cuales son los videos que se desea mostrar y la publicidad del texto es el orden y tiempo en el cual el texto se desea mostrar.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dirty="0">
                <a:cs typeface="Arial" panose="020B0604020202020204" pitchFamily="34" charset="0"/>
              </a:rPr>
              <a:t>La publicidad es aplicado a todos los monitores.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8. Publicidad</a:t>
            </a:r>
            <a:endParaRPr lang="es-PE" sz="2400" dirty="0"/>
          </a:p>
        </p:txBody>
      </p:sp>
      <p:pic>
        <p:nvPicPr>
          <p:cNvPr id="2050" name="Picture 2" descr="Resultado de imagen para sistema de colas con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02707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00375"/>
      </p:ext>
    </p:extLst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58150" y="2536447"/>
            <a:ext cx="3789914" cy="1785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AutoNum type="arabicPeriod"/>
            </a:pPr>
            <a:r>
              <a:rPr lang="es-ES" dirty="0">
                <a:cs typeface="Arial" panose="020B0604020202020204" pitchFamily="34" charset="0"/>
              </a:rPr>
              <a:t>Secuencial</a:t>
            </a:r>
          </a:p>
          <a:p>
            <a:pPr marL="342900" indent="-342900">
              <a:buAutoNum type="arabicPeriod"/>
            </a:pPr>
            <a:r>
              <a:rPr lang="es-ES" dirty="0">
                <a:cs typeface="Arial" panose="020B0604020202020204" pitchFamily="34" charset="0"/>
              </a:rPr>
              <a:t>Prioridad de llamado – Tiempo.</a:t>
            </a:r>
          </a:p>
          <a:p>
            <a:pPr marL="342900" indent="-342900">
              <a:buAutoNum type="arabicPeriod"/>
            </a:pPr>
            <a:r>
              <a:rPr lang="es-ES" dirty="0">
                <a:cs typeface="Arial" panose="020B0604020202020204" pitchFamily="34" charset="0"/>
              </a:rPr>
              <a:t>Llamado en Proporción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9. Algoritmo de llamado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374580336"/>
      </p:ext>
    </p:extLst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463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40080" y="862184"/>
            <a:ext cx="4320480" cy="526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PE" b="1" dirty="0"/>
              <a:t>Diario – Mensual:</a:t>
            </a:r>
          </a:p>
          <a:p>
            <a:pPr marL="342900" indent="-342900" algn="just">
              <a:buAutoNum type="arabicPeriod"/>
            </a:pPr>
            <a:r>
              <a:rPr lang="es-PE" b="1" dirty="0"/>
              <a:t>Reportes de Área</a:t>
            </a:r>
          </a:p>
          <a:p>
            <a:pPr marL="342900" indent="-342900" algn="just">
              <a:buAutoNum type="arabicPeriod"/>
            </a:pPr>
            <a:r>
              <a:rPr lang="es-PE" b="1" dirty="0"/>
              <a:t>Reporte de Área- Grupo Subgrupo</a:t>
            </a:r>
          </a:p>
          <a:p>
            <a:pPr marL="342900" indent="-342900" algn="just">
              <a:buAutoNum type="arabicPeriod"/>
            </a:pPr>
            <a:r>
              <a:rPr lang="es-PE" b="1" dirty="0"/>
              <a:t>Reporte de Área-Tipo de Algoritmo</a:t>
            </a:r>
          </a:p>
          <a:p>
            <a:pPr marL="342900" indent="-342900" algn="just">
              <a:buAutoNum type="arabicPeriod"/>
            </a:pPr>
            <a:r>
              <a:rPr lang="es-PE" b="1" dirty="0"/>
              <a:t>Reporte de Área – Usuario</a:t>
            </a:r>
          </a:p>
          <a:p>
            <a:pPr marL="342900" indent="-342900" algn="just">
              <a:buAutoNum type="arabicPeriod"/>
            </a:pPr>
            <a:r>
              <a:rPr lang="es-PE" b="1" dirty="0"/>
              <a:t>Reporte de Área por Ventanilla</a:t>
            </a:r>
          </a:p>
          <a:p>
            <a:pPr algn="just"/>
            <a:r>
              <a:rPr lang="es-PE" b="1" dirty="0"/>
              <a:t>Comparativo de Área</a:t>
            </a:r>
          </a:p>
          <a:p>
            <a:pPr algn="just"/>
            <a:endParaRPr lang="es-PE" dirty="0"/>
          </a:p>
          <a:p>
            <a:pPr algn="just"/>
            <a:endParaRPr lang="es-ES" dirty="0"/>
          </a:p>
          <a:p>
            <a:pPr algn="just"/>
            <a:r>
              <a:rPr lang="es-ES" b="1" dirty="0"/>
              <a:t>Variables: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Tiempo Promedio de Espera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Tiempo promedio de atención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Numero de Atenciones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Numero de Anulaciones.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Ticket no Atendido y Derivados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Tiempo Promedio Inactividad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err="1"/>
              <a:t>Evaluacion</a:t>
            </a:r>
            <a:endParaRPr lang="es-ES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err="1"/>
              <a:t>Maximo</a:t>
            </a:r>
            <a:r>
              <a:rPr lang="es-ES" b="1" dirty="0"/>
              <a:t>, </a:t>
            </a:r>
            <a:r>
              <a:rPr lang="es-ES" b="1" dirty="0" err="1"/>
              <a:t>Minimo</a:t>
            </a:r>
            <a:r>
              <a:rPr lang="es-ES" b="1" dirty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Anulados y no Atendidos.</a:t>
            </a: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085365"/>
      </p:ext>
    </p:extLst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463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2A1FEB-1288-18CD-6CE2-2745F5A4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" y="1141513"/>
            <a:ext cx="7651571" cy="43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03473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7527" y="1074519"/>
            <a:ext cx="6569661" cy="4708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Mas de 22 años haciendo desarrollo de software.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Nos especializamos en aplicaciones bajo java y </a:t>
            </a:r>
            <a:r>
              <a:rPr lang="es-ES" dirty="0" err="1">
                <a:cs typeface="Arial" panose="020B0604020202020204" pitchFamily="34" charset="0"/>
              </a:rPr>
              <a:t>.Net</a:t>
            </a:r>
            <a:r>
              <a:rPr lang="es-ES" dirty="0">
                <a:cs typeface="Arial" panose="020B0604020202020204" pitchFamily="34" charset="0"/>
              </a:rPr>
              <a:t>( </a:t>
            </a:r>
            <a:r>
              <a:rPr lang="es-ES" dirty="0" err="1">
                <a:cs typeface="Arial" panose="020B0604020202020204" pitchFamily="34" charset="0"/>
              </a:rPr>
              <a:t>c#</a:t>
            </a:r>
            <a:r>
              <a:rPr lang="es-ES" dirty="0">
                <a:cs typeface="Arial" panose="020B0604020202020204" pitchFamily="34" charset="0"/>
              </a:rPr>
              <a:t>) con base de datos relacionales ( Oracle, </a:t>
            </a:r>
            <a:r>
              <a:rPr lang="es-ES" dirty="0" err="1">
                <a:cs typeface="Arial" panose="020B0604020202020204" pitchFamily="34" charset="0"/>
              </a:rPr>
              <a:t>SqlServer</a:t>
            </a:r>
            <a:r>
              <a:rPr lang="es-ES" dirty="0">
                <a:cs typeface="Arial" panose="020B0604020202020204" pitchFamily="34" charset="0"/>
              </a:rPr>
              <a:t>) y </a:t>
            </a:r>
            <a:r>
              <a:rPr lang="es-ES" dirty="0" err="1">
                <a:cs typeface="Arial" panose="020B0604020202020204" pitchFamily="34" charset="0"/>
              </a:rPr>
              <a:t>Mysql</a:t>
            </a:r>
            <a:r>
              <a:rPr lang="es-E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Entre los servicios y productos que tenemos: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Software de Gestión de Colas- </a:t>
            </a:r>
            <a:r>
              <a:rPr lang="es-ES" dirty="0" err="1">
                <a:cs typeface="Arial" panose="020B0604020202020204" pitchFamily="34" charset="0"/>
              </a:rPr>
              <a:t>iClassQ</a:t>
            </a:r>
            <a:endParaRPr lang="es-ES" dirty="0"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Pericias Informáticas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Software de Trazabilidad de Hackeo- </a:t>
            </a:r>
            <a:r>
              <a:rPr lang="es-ES" dirty="0" err="1">
                <a:cs typeface="Arial" panose="020B0604020202020204" pitchFamily="34" charset="0"/>
              </a:rPr>
              <a:t>iClassTrack</a:t>
            </a:r>
            <a:endParaRPr lang="es-ES" dirty="0"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Software de Monitore del trabajo Remoto- </a:t>
            </a:r>
            <a:r>
              <a:rPr lang="es-ES" dirty="0" err="1">
                <a:cs typeface="Arial" panose="020B0604020202020204" pitchFamily="34" charset="0"/>
              </a:rPr>
              <a:t>iClassWork</a:t>
            </a:r>
            <a:endParaRPr lang="es-ES" dirty="0"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Software de Supervisión de Exámenes en Línea.- </a:t>
            </a:r>
            <a:r>
              <a:rPr lang="es-ES" dirty="0" err="1">
                <a:cs typeface="Arial" panose="020B0604020202020204" pitchFamily="34" charset="0"/>
              </a:rPr>
              <a:t>iClassSel</a:t>
            </a:r>
            <a:r>
              <a:rPr lang="es-E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Se implemento en ESSALUD en 7 departamentos en mas de 28 Sedes( Arequipa, Cusco, Ica, Arequipa, Ucayali, Amazonas), Poder Judicial, Notaria </a:t>
            </a:r>
            <a:r>
              <a:rPr lang="es-ES" dirty="0" err="1">
                <a:cs typeface="Arial" panose="020B0604020202020204" pitchFamily="34" charset="0"/>
              </a:rPr>
              <a:t>Tambini</a:t>
            </a:r>
            <a:r>
              <a:rPr lang="es-ES" dirty="0">
                <a:cs typeface="Arial" panose="020B0604020202020204" pitchFamily="34" charset="0"/>
              </a:rPr>
              <a:t>, Hospital Militar Central y en Chorrillos. </a:t>
            </a:r>
            <a:r>
              <a:rPr lang="es-ES" dirty="0" err="1">
                <a:cs typeface="Arial" panose="020B0604020202020204" pitchFamily="34" charset="0"/>
              </a:rPr>
              <a:t>Nuskin</a:t>
            </a:r>
            <a:r>
              <a:rPr lang="es-ES" dirty="0">
                <a:cs typeface="Arial" panose="020B0604020202020204" pitchFamily="34" charset="0"/>
              </a:rPr>
              <a:t> entre otros.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ES" dirty="0">
                <a:cs typeface="Arial" panose="020B0604020202020204" pitchFamily="34" charset="0"/>
              </a:rPr>
              <a:t>Clientes: </a:t>
            </a:r>
            <a:r>
              <a:rPr lang="es-ES" dirty="0" err="1">
                <a:cs typeface="Arial" panose="020B0604020202020204" pitchFamily="34" charset="0"/>
              </a:rPr>
              <a:t>Visanet</a:t>
            </a:r>
            <a:r>
              <a:rPr lang="es-ES" dirty="0">
                <a:cs typeface="Arial" panose="020B0604020202020204" pitchFamily="34" charset="0"/>
              </a:rPr>
              <a:t> del </a:t>
            </a:r>
            <a:r>
              <a:rPr lang="es-ES" dirty="0" err="1">
                <a:cs typeface="Arial" panose="020B0604020202020204" pitchFamily="34" charset="0"/>
              </a:rPr>
              <a:t>Peru</a:t>
            </a:r>
            <a:r>
              <a:rPr lang="es-ES" dirty="0">
                <a:cs typeface="Arial" panose="020B0604020202020204" pitchFamily="34" charset="0"/>
              </a:rPr>
              <a:t>, Minera Milpo, Agencia marítima Cosmos, </a:t>
            </a:r>
            <a:r>
              <a:rPr lang="es-ES" dirty="0" err="1">
                <a:cs typeface="Arial" panose="020B0604020202020204" pitchFamily="34" charset="0"/>
              </a:rPr>
              <a:t>Doit-Iasacorp</a:t>
            </a:r>
            <a:r>
              <a:rPr lang="es-ES" dirty="0">
                <a:cs typeface="Arial" panose="020B0604020202020204" pitchFamily="34" charset="0"/>
              </a:rPr>
              <a:t>, FMV, Municipalidad de San Borja, Migraciones, </a:t>
            </a:r>
            <a:r>
              <a:rPr lang="es-ES" dirty="0" err="1">
                <a:cs typeface="Arial" panose="020B0604020202020204" pitchFamily="34" charset="0"/>
              </a:rPr>
              <a:t>Sunat</a:t>
            </a:r>
            <a:r>
              <a:rPr lang="es-ES" dirty="0">
                <a:cs typeface="Arial" panose="020B0604020202020204" pitchFamily="34" charset="0"/>
              </a:rPr>
              <a:t>, </a:t>
            </a:r>
            <a:r>
              <a:rPr lang="es-ES" dirty="0" err="1">
                <a:cs typeface="Arial" panose="020B0604020202020204" pitchFamily="34" charset="0"/>
              </a:rPr>
              <a:t>Devida</a:t>
            </a:r>
            <a:r>
              <a:rPr lang="es-ES" dirty="0">
                <a:cs typeface="Arial" panose="020B0604020202020204" pitchFamily="34" charset="0"/>
              </a:rPr>
              <a:t>, Entre Otros.</a:t>
            </a: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884487" y="107316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PE" sz="3600" b="1" dirty="0"/>
              <a:t>1.Sobre </a:t>
            </a:r>
            <a:r>
              <a:rPr lang="es-PE" sz="3600" b="1" dirty="0" err="1"/>
              <a:t>Ginnet</a:t>
            </a:r>
            <a:endParaRPr lang="es-PE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E94B6D-CE40-43E1-71A3-102DC0FFF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367"/>
            <a:ext cx="17049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6717"/>
      </p:ext>
    </p:extLst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313031"/>
            <a:ext cx="7521377" cy="42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42090"/>
      </p:ext>
    </p:extLst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34" y="1649178"/>
            <a:ext cx="6183610" cy="348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68826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104008"/>
            <a:ext cx="8025419" cy="38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3190"/>
      </p:ext>
    </p:extLst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99392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-204360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463562"/>
            <a:ext cx="8020258" cy="45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4226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400" b="1" dirty="0"/>
              <a:t>10. Reportes a Discreción</a:t>
            </a:r>
            <a:endParaRPr lang="es-PE" sz="2400" dirty="0"/>
          </a:p>
        </p:txBody>
      </p:sp>
      <p:sp>
        <p:nvSpPr>
          <p:cNvPr id="5" name="AutoShape 4" descr="blob:https://web.whatsapp.com/85674fcb-aadc-4b37-8aff-2deb5b248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63725"/>
            <a:ext cx="5400040" cy="48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7294"/>
      </p:ext>
    </p:extLst>
  </p:cSld>
  <p:clrMapOvr>
    <a:masterClrMapping/>
  </p:clrMapOvr>
  <p:transition spd="slow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43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Evaluador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7624" y="1890117"/>
            <a:ext cx="440855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Integra a su Base de Datos.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Se integra a la Base de Datos del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Reniec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Las interfaces se trabajan a medida del cliente.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Los equipos del Dispensador pueden ser Computadoras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TouchScreen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 Tablet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Los equipos del Monitor puede ser una Computadora conectado como Anexo Extendido a un Monitor, Una Tótem, o un Tv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no Smart conectado con un Android Box o un Tv Smart.</a:t>
            </a:r>
          </a:p>
          <a:p>
            <a:endParaRPr lang="es-P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8031" r="13936" b="6477"/>
          <a:stretch/>
        </p:blipFill>
        <p:spPr>
          <a:xfrm>
            <a:off x="6151153" y="1712519"/>
            <a:ext cx="2389803" cy="3287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13345834"/>
      </p:ext>
    </p:extLst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297121" y="512061"/>
            <a:ext cx="6499336" cy="89239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12. Requerimientos adicionales para la Plataforma Informática</a:t>
            </a:r>
            <a:endParaRPr lang="es-PE" sz="2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46389" y="2420888"/>
            <a:ext cx="72008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ENTIDAD deberá proporcionar los colores, logos y/o formatos institucionales los cuales serán visualizados en el Monitor </a:t>
            </a:r>
            <a:r>
              <a:rPr lang="es-PE" dirty="0" err="1"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 del Tótem Multimedia.</a:t>
            </a:r>
          </a:p>
          <a:p>
            <a:pPr marL="342900" indent="-342900" algn="just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ENTIDAD deberá confirmar la nomenclatura de calificación de los 05 botones del dispositivo calificador de servicio, de acuerdo a nuestra propuesta. Nuestra propuesta indica la nomenclatura EXCELENTE, BUENO, REGULAR, MALO y NO OPINA.</a:t>
            </a:r>
          </a:p>
          <a:p>
            <a:pPr marL="342900" indent="-342900" algn="just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ENTIDAD deberá proporcionar servidor de Base de datos y Aplicaciones para subir los Videos.</a:t>
            </a:r>
          </a:p>
        </p:txBody>
      </p:sp>
    </p:spTree>
    <p:extLst>
      <p:ext uri="{BB962C8B-B14F-4D97-AF65-F5344CB8AC3E}">
        <p14:creationId xmlns:p14="http://schemas.microsoft.com/office/powerpoint/2010/main" val="4005672943"/>
      </p:ext>
    </p:extLst>
  </p:cSld>
  <p:clrMapOvr>
    <a:masterClrMapping/>
  </p:clrMapOvr>
  <p:transition spd="slow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260648"/>
            <a:ext cx="6499336" cy="7920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13. Tótem Multimedia</a:t>
            </a:r>
            <a:endParaRPr lang="es-PE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933564" y="6072811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latin typeface="Arial" panose="020B0604020202020204" pitchFamily="34" charset="0"/>
                <a:cs typeface="Arial" panose="020B0604020202020204" pitchFamily="34" charset="0"/>
              </a:rPr>
              <a:t>Imagen referencial de Tótem Multimedia</a:t>
            </a:r>
            <a:r>
              <a:rPr lang="es-PE" sz="1100" b="1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26" y="1346494"/>
            <a:ext cx="1944215" cy="4510223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/>
          <a:srcRect l="21998" r="23330"/>
          <a:stretch/>
        </p:blipFill>
        <p:spPr>
          <a:xfrm>
            <a:off x="3113584" y="1438520"/>
            <a:ext cx="2952328" cy="436674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6"/>
          <a:srcRect l="17997" r="16664"/>
          <a:stretch/>
        </p:blipFill>
        <p:spPr>
          <a:xfrm>
            <a:off x="6322139" y="1346494"/>
            <a:ext cx="2236379" cy="43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006"/>
      </p:ext>
    </p:extLst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260648"/>
            <a:ext cx="6499336" cy="7920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13. Tótem Multimedia</a:t>
            </a:r>
            <a:endParaRPr lang="es-PE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915816" y="5856717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latin typeface="Arial" panose="020B0604020202020204" pitchFamily="34" charset="0"/>
                <a:cs typeface="Arial" panose="020B0604020202020204" pitchFamily="34" charset="0"/>
              </a:rPr>
              <a:t>Imagen referencial de Tótem Multimedia</a:t>
            </a:r>
            <a:r>
              <a:rPr lang="es-PE" sz="1100" b="1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170" y="1557263"/>
            <a:ext cx="1692655" cy="40481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401" y="2026756"/>
            <a:ext cx="1581150" cy="2305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001" y="1250421"/>
            <a:ext cx="1572382" cy="47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3162"/>
      </p:ext>
    </p:extLst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9" y="-163367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Ventajas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59632" y="1997135"/>
            <a:ext cx="71045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Integra a su Base de Datos.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integra a la Base de Datos del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Reniec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Las interfaces se trabajan a medida del cliente.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equipos del Dispensador pueden ser Computadoras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TouchScreen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o Tablet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equipos del Monitor puede ser una Computadora conectado como Anexo Extendido a un Monitor, Una Tótem, o un Tv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no Smart conectado con un Android Box o un Tv Smart.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5662417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7527" y="1490010"/>
            <a:ext cx="6569661" cy="38779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Software de Colas que funciona en Web y en Android.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La Base de Datos puede ser de la institución o se integra mediante web </a:t>
            </a:r>
            <a:r>
              <a:rPr lang="es-ES" dirty="0" err="1">
                <a:cs typeface="Arial" panose="020B0604020202020204" pitchFamily="34" charset="0"/>
              </a:rPr>
              <a:t>Services</a:t>
            </a:r>
            <a:r>
              <a:rPr lang="es-E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Se integra a cualquier Tótem       (Dispensador de ticket) o Monitor de Visualización de las Colas.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Nuestras Tótem pueden ser Tablet o Pc Normales.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Calcula el Tiempo promedio de Atención, Tiempo promedio de Inactividad del Operador y numero de Tickets Atendidos y/o Derivados y encuesta.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Tiene una encuesta de evaluación mediante Tablet o teclado.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Tiene implementado una voz para llamar a los clientes.</a:t>
            </a:r>
          </a:p>
          <a:p>
            <a:pPr marL="342900" indent="-342900" algn="just">
              <a:buAutoNum type="arabicPeriod"/>
            </a:pPr>
            <a:r>
              <a:rPr lang="es-ES" dirty="0">
                <a:cs typeface="Arial" panose="020B0604020202020204" pitchFamily="34" charset="0"/>
              </a:rPr>
              <a:t>Nuestros </a:t>
            </a:r>
            <a:r>
              <a:rPr lang="es-ES" dirty="0" err="1">
                <a:cs typeface="Arial" panose="020B0604020202020204" pitchFamily="34" charset="0"/>
              </a:rPr>
              <a:t>Totem</a:t>
            </a:r>
            <a:r>
              <a:rPr lang="es-ES" dirty="0">
                <a:cs typeface="Arial" panose="020B0604020202020204" pitchFamily="34" charset="0"/>
              </a:rPr>
              <a:t> o </a:t>
            </a:r>
            <a:r>
              <a:rPr lang="es-ES" dirty="0" err="1">
                <a:cs typeface="Arial" panose="020B0604020202020204" pitchFamily="34" charset="0"/>
              </a:rPr>
              <a:t>Kiosko</a:t>
            </a:r>
            <a:r>
              <a:rPr lang="es-ES" dirty="0">
                <a:cs typeface="Arial" panose="020B0604020202020204" pitchFamily="34" charset="0"/>
              </a:rPr>
              <a:t> Interactivo tiene enfoque </a:t>
            </a:r>
            <a:r>
              <a:rPr lang="es-ES" b="1" dirty="0">
                <a:cs typeface="Arial" panose="020B0604020202020204" pitchFamily="34" charset="0"/>
              </a:rPr>
              <a:t>AUTO SERVICIO</a:t>
            </a:r>
            <a:r>
              <a:rPr lang="es-ES" dirty="0">
                <a:cs typeface="Arial" panose="020B0604020202020204" pitchFamily="34" charset="0"/>
              </a:rPr>
              <a:t> para simplificar los servicios, ejemplo en </a:t>
            </a:r>
            <a:r>
              <a:rPr lang="es-ES" dirty="0" err="1">
                <a:cs typeface="Arial" panose="020B0604020202020204" pitchFamily="34" charset="0"/>
              </a:rPr>
              <a:t>essalud</a:t>
            </a:r>
            <a:r>
              <a:rPr lang="es-ES" dirty="0">
                <a:cs typeface="Arial" panose="020B0604020202020204" pitchFamily="34" charset="0"/>
              </a:rPr>
              <a:t> hemos realizado la reimpresión de Citas.</a:t>
            </a: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884487" y="107316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PE" sz="3600" b="1" dirty="0"/>
              <a:t>2.Características </a:t>
            </a:r>
            <a:r>
              <a:rPr lang="es-PE" sz="3600" b="1" dirty="0" err="1"/>
              <a:t>iClassQ</a:t>
            </a:r>
            <a:endParaRPr lang="es-PE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E94B6D-CE40-43E1-71A3-102DC0FFF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367"/>
            <a:ext cx="17049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3212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-133350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75656" y="2314893"/>
            <a:ext cx="3240360" cy="2031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800" dirty="0">
                <a:cs typeface="Arial" panose="020B0604020202020204" pitchFamily="34" charset="0"/>
              </a:rPr>
              <a:t>Rol para Procesos de Atención: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s-ES" sz="2400" dirty="0">
                <a:cs typeface="Arial" panose="020B0604020202020204" pitchFamily="34" charset="0"/>
              </a:rPr>
              <a:t>Kiosco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s-ES" sz="2400" dirty="0">
                <a:cs typeface="Arial" panose="020B0604020202020204" pitchFamily="34" charset="0"/>
              </a:rPr>
              <a:t>Monitor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s-ES" sz="2400" dirty="0">
                <a:cs typeface="Arial" panose="020B0604020202020204" pitchFamily="34" charset="0"/>
              </a:rPr>
              <a:t>Ventanilla</a:t>
            </a:r>
            <a:r>
              <a:rPr lang="es-E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952842" y="106899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2. Arquitectura de la Solución</a:t>
            </a:r>
            <a:endParaRPr lang="es-PE" sz="2800" dirty="0"/>
          </a:p>
        </p:txBody>
      </p:sp>
      <p:pic>
        <p:nvPicPr>
          <p:cNvPr id="1026" name="Picture 2" descr="Imagen relacion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22" y="2273280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D6FE98-AE38-75C7-D122-527A7C1D9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8367"/>
            <a:ext cx="17049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7210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7584" y="1536174"/>
            <a:ext cx="7812360" cy="3785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Trabaja con Grupo y Subgrupos de Atención.</a:t>
            </a:r>
          </a:p>
          <a:p>
            <a:pPr algn="just"/>
            <a:endParaRPr lang="es-ES" dirty="0">
              <a:cs typeface="Arial" panose="020B0604020202020204" pitchFamily="34" charset="0"/>
            </a:endParaRPr>
          </a:p>
          <a:p>
            <a:pPr algn="just"/>
            <a:r>
              <a:rPr lang="es-ES" b="1" dirty="0">
                <a:cs typeface="Arial" panose="020B0604020202020204" pitchFamily="34" charset="0"/>
              </a:rPr>
              <a:t>Ejemplos: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Ventanilla </a:t>
            </a:r>
            <a:r>
              <a:rPr lang="es-ES" dirty="0">
                <a:cs typeface="Arial" panose="020B0604020202020204" pitchFamily="34" charset="0"/>
              </a:rPr>
              <a:t>tiene los subgrupos: Cliente, Preferencial, Cliente Vip o mas clientes, asignándole su Prioridad.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Plataforma:  </a:t>
            </a:r>
            <a:r>
              <a:rPr lang="es-ES" dirty="0">
                <a:cs typeface="Arial" panose="020B0604020202020204" pitchFamily="34" charset="0"/>
              </a:rPr>
              <a:t>Cliente, Vip, Preferencial</a:t>
            </a:r>
          </a:p>
          <a:p>
            <a:pPr lvl="1" algn="just"/>
            <a:endParaRPr lang="es-ES" dirty="0">
              <a:cs typeface="Arial" panose="020B0604020202020204" pitchFamily="34" charset="0"/>
            </a:endParaRP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Farmacia 1: </a:t>
            </a:r>
            <a:r>
              <a:rPr lang="es-ES" dirty="0">
                <a:cs typeface="Arial" panose="020B0604020202020204" pitchFamily="34" charset="0"/>
              </a:rPr>
              <a:t>Tiene los subgrupos Uniformados, Beneficiarios y preferenciales.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Farmacia 2: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de Farmacia Narcótico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de farmacia Especiales</a:t>
            </a:r>
          </a:p>
          <a:p>
            <a:pPr lvl="1" algn="just"/>
            <a:r>
              <a:rPr lang="es-ES" b="1" dirty="0">
                <a:cs typeface="Arial" panose="020B0604020202020204" pitchFamily="34" charset="0"/>
              </a:rPr>
              <a:t>Grupo Informes</a:t>
            </a:r>
          </a:p>
          <a:p>
            <a:endParaRPr lang="es-ES" sz="1100" dirty="0">
              <a:latin typeface="+mj-lt"/>
            </a:endParaRPr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970612" y="13446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3. Procesos de Atención – (Grupo Subgrupo)</a:t>
            </a:r>
            <a:endParaRPr lang="es-PE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CAF1FA-614C-1502-6444-2DAE7C1F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367"/>
            <a:ext cx="17049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19980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84630" y="1985166"/>
            <a:ext cx="4410236" cy="2800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dirty="0">
                <a:cs typeface="Arial" panose="020B0604020202020204" pitchFamily="34" charset="0"/>
              </a:rPr>
              <a:t>Permite el Registro y la Emisión del Ticket.</a:t>
            </a:r>
          </a:p>
          <a:p>
            <a:r>
              <a:rPr lang="es-ES" dirty="0">
                <a:cs typeface="Arial" panose="020B0604020202020204" pitchFamily="34" charset="0"/>
              </a:rPr>
              <a:t>Valida el Tipo de Documento.</a:t>
            </a:r>
          </a:p>
          <a:p>
            <a:endParaRPr lang="es-ES" dirty="0">
              <a:cs typeface="Arial" panose="020B0604020202020204" pitchFamily="34" charset="0"/>
            </a:endParaRPr>
          </a:p>
          <a:p>
            <a:endParaRPr lang="es-ES" dirty="0">
              <a:cs typeface="Arial" panose="020B0604020202020204" pitchFamily="34" charset="0"/>
            </a:endParaRPr>
          </a:p>
          <a:p>
            <a:r>
              <a:rPr lang="es-ES" dirty="0">
                <a:cs typeface="Arial" panose="020B0604020202020204" pitchFamily="34" charset="0"/>
              </a:rPr>
              <a:t>Valida DNI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Si se desea Valida DNI  a </a:t>
            </a:r>
            <a:r>
              <a:rPr lang="es-ES" dirty="0" err="1">
                <a:cs typeface="Arial" panose="020B0604020202020204" pitchFamily="34" charset="0"/>
              </a:rPr>
              <a:t>Reniec</a:t>
            </a:r>
            <a:endParaRPr lang="es-ES" dirty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Valida en Base de Datos Local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>
                <a:cs typeface="Arial" panose="020B0604020202020204" pitchFamily="34" charset="0"/>
              </a:rPr>
              <a:t>O No Valida</a:t>
            </a:r>
          </a:p>
          <a:p>
            <a:endParaRPr lang="es-ES" sz="2400" dirty="0"/>
          </a:p>
          <a:p>
            <a:endParaRPr lang="es-ES" sz="1400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/>
              <a:t>4. Kiosco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2418297797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 err="1"/>
              <a:t>Kiosko</a:t>
            </a:r>
            <a:r>
              <a:rPr lang="es-ES" sz="2800" b="1" dirty="0"/>
              <a:t> con Tipo Documento.</a:t>
            </a:r>
            <a:endParaRPr lang="es-PE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5238C5-3E2D-6A12-01FB-2780C3690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1063725"/>
            <a:ext cx="7405801" cy="41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1569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66675"/>
            <a:ext cx="9105900" cy="6991350"/>
          </a:xfrm>
          <a:prstGeom prst="rect">
            <a:avLst/>
          </a:prstGeom>
        </p:spPr>
      </p:pic>
      <p:sp>
        <p:nvSpPr>
          <p:cNvPr id="29700" name="AutoShape 4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2" name="AutoShape 6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706" name="AutoShape 10" descr="data:image/jpeg;base64,/9j/4AAQSkZJRgABAQAAAQABAAD/2wCEAAkGBhQSERQUExIWFRUWGBcXGBgVGBUVFRYUGBcWFRUUFhgXHCYeFxkjGhYVHy8gIycpLCwsFR4xNTAqNSYrLCkBCQoKDgwOGg8PGiwkHCQsLCwsLCwuLCksLCwpLCwsLCksLCksLCwsLCksKSksLCwpLCwsNiwsLCksLCwpLCwpLP/AABEIAOEA4QMBIgACEQEDEQH/xAAcAAEAAgIDAQAAAAAAAAAAAAAABQYEBwECAwj/xAA9EAABAwIDBgMFBwMEAgMAAAABAAIRAyEEBTEGEkFRYXEigZEHEzJCoVJiscHR4fAUI3IVgrLxU6IWNXT/xAAaAQEAAwEBAQAAAAAAAAAAAAAAAQIDBQQG/8QAJREBAAICAgMAAgEFAAAAAAAAAAECAxEhMQQSQSJRExQyUnGB/9oADAMBAAIRAxEAPwDeKIiAiIgIiICIiAiIgIiICIiAiIgIiICIiAiIgIiICIiAiIgIiICIiAiIgIiICIiAiIgIiICIiAiIgIiICIiAiIgIiICIiAiIgIiICIiAiIgIiICIiAiKtbXbeUcButcDUqOuGNIEN+04n4Ry5wUWrWbzqqyoqBlftrwFQH3hq0CDEPYXA9Q6lvAD/KFfmukSNCo2m1LV/ujTlERSoIiICIiAiIgIiICIiAiIgIiICIiAiIgIiICIiAiIg8cZi20qb6jzusY0ucTwa0ST6BfMu0+aVcZXqV3Ej3jiQOTdGs14NAHUg81sf2s7ahzhgaTrSDWI4wZFK3CYJ8hzWvMz3fdgN5j0H7/gsrTzp0/Exaj2n6r1TDwCef4mfyC+ptkMUauAwjzq6hSJ7+7bP1XzBiBLN4mSXegEiPUFfS3s/wD/AKvBf/npf8Apr2ed1ELAiItHMEREBEXBKDlFjvx9MauH4/gvA53SHzfQqNwvGO89RLPRYlLN6TjAqNnlMH6rKBUqzWa8S5RERAiIgIiICIiAiIgIiIC4c8C5MKAz/bGjhvDvAvIJAnlqew4k2H0Wt819pzqk7p8N/Fz6U2n4v8jDel0XrSbdNrYraCizV09lW862zJaW0/COJ4+vBUTAZ46uCSC0cyfi6Tx7LtVJdzMcFXbSMX7YdbCUt8vLGzMkxxUZm7aRBiJguMWhrQT5lZtdxvvWjgoPMsJ4H1DbQdLkD9lDePaPqu1MTYDsT5j9yvpr2b4oVMrwhHy0m0z/AJU/7bvq1fNNahcHmtjezTb04Uii8TRcdJu1x+ZvPtxhIjSM0zavLeqLpQrNe0OaQWuEgjQg8V3V3iFwTC6V67WNLnGALkrX20+3AJLGkhv2Rqerjw7KtrRVvhwWyzqFnzPatlPws8TufD91WsZtFUqG5PrH0ComI2ic42dHRuvqsrAYolwJDivNa8y+h8fwa0jeuVsZXJ4fmu1SpAlYNDEGOKx8bnDWi5v1hK123tSI+MbG5prMdF54LbGrRd/arf7XmQfVRmMxLXSZF+qq2Off916Kw52eIvOphvXZv2jUq5FOrFKp1+F3Y/zyVwXylRzUiziSOB4g8weBW2PZr7RZLcNiHzNqVQ8eTHcj/O13Ny+PqN1bVRER4xERAREQEREBa69ovtIGGBo0CDVMieAixJ+6L9yCLAEqxbe7TjA4R9SfG7wsHHeI1HYXXzHm2ZOqPc5xlzrno35Wjp/OKieIbYsftL1zPPH1C6Xl28ZcXGTUPN33Rwbp9IxcJiPGHPLiBrBgkfZ7LEpsLjHP8FIUcrfI3WuPYT/2qOnWsRDYGRtDmh7v9jdA0aDz4qYDmtBvJ/NVPK8xFJh3tRaO2vZZZ2gZulxO735qYZTXcszNX71uDRJ6lQOYVJY1s/EZ8h/AvHE5+LgH4uf86rAqVpOvCLIn00xMUfgjTxfiF5sxq7Yv5ek/ko6sYNuZRaa8N0ezH2g+7Io1nf23EQSfhJsH/wCJMA8jfiVuQutPBfG2Hx7m3HCfQ6hbe2Z9qpqZa6hUM16QDd4m9Sjo0n7w+E+XNTt48mHc7hN7fbbSdxjoaNI1J5/zT8NX4rMXOOsA9bnvzWHmebF7yS654/pyWNhqonSe5WM7mX0HhYq0iE5gsM9xF1ZsHgdyPH53UVlAnTyUy2tBvw81jO3RyZNRwkS7dbZ0qn59n7t4tLRHPr+itu4C3yVF2pfBMDj5z0WuOfjyzO55RxxbXGzoK86r+sqLe7haPrde2H0Xoc/JE724qr2wmLLCL2n0jj0XlUYeS6MH8/ZWhlFo6l9EezPbb+qpCjVdNVgsftsHHuFel8pZDm1TDVWvY4jdMgjVv6hfReyG2NPHUxBAqhsuZ003m82z6TdJjTmeRi9J3HSxIiKHlEREBERBon2250amKFEHw0wBHWA534geS1K+5ur97Q5disRUPFzQP+X87KjYgXKi0/HRwRqGdkuHkk+XkLlX3J8rBaCZvfl+CqmzTdAB8RufujX81sahUbuiOX0WUtrSg8+yphALQGmwkW5AdOSoOaEtfE6cQtjZziQGuPBoJWsMdUl5KmFscvHfWXQrlYMrvSdBUtGdWdKxcQ1TGQZI/GVfdUy0GC4udZrQOfUmwCutH2cUQQ1wdUf1Jg87NiB/LpCktUlemGxBY6QeYPYrbTfZlSIh2GPH4XwY4alR2I9lDTJAqMHCC15jhMlNMplrf+ousqliSprGezbEMnccHD7wLD63B+iicRkmIo/HScBpIhzY7iUmG+DyLROpT2SZpNnOgjTgrJQxUakXWt6VYKUw2LboXj9lnrbp+0W+tiNzEbpMhUfaTGSSAfTTivMYkcH/APsf3UPiTc3nzn8VatdM966Y7nL1wtS8LwLf5detFokR+frorvLMsx5PdetJoK53F2IB79gLeWpVoU3ueXo3DgOsdOB/JTuS4l9NzalN7qb2kARY3knuIGnXyURTw5AJ0/EqXwxG420GbWAJJbAN7wOgi+uirknjhW/rEcN95Dm7sQ1rxG77tm8RN6pEuA6BS6gdiML7vCMEzqeHQHTqCp5Kb9dy419b1AiIrqCIiD552woxWqNP/kj0YteYukQfNba9p+A93iXWs54d6hx/Nq1fjL68/wAlWzpYOmRs/mIpuO8f5dW7CZ8wg3+GOB9ey18aPJcsounks9PTNYlZ8/zMvbutNnSSeggn8lVK5uvY0nDjqvE01K2tQ8wFyVw4LoSiszpa9hMf7iu15MB/gPIAxBPSVurI601Xl4O82ADFi0iQR0mfRfPuXO0HRbC2P2tcHMY90ubZkn42/wDjcefI+XfSI3V6r4PfFurabXipvFxIaJEXbp/0uowfvPgptAmQXc+w/VYf9Qx8lnwGzm8WOI9Y4/Xis/D45wYWjUDlNuccVDmzEx0jMbl8Eh24DyDns/Mj6KGrZOwyN0GeW67/AIQf/Uq14fCPb42uFUOuQ6Gu8iPwXd721TAY0R8Qe3xDynTqJCbXiWtMz9ntCpvECHcdyJB6jUGTxHkqHm+xtahJDS5va/6FfQWKygm+4CRxb4vO8Ob5OUdicE/5mzxmJPK9pj/IHuo4laLf4y+byYMGQu4qLb2fbBUK4sPdvvEevw8urSR0Wvc52DxNAF7WGowEyWeIiLSQOHbzTWloyzHaKpX7KT9021lC4Z11O4Y6KU2vtk0ac6CVnUcNA08z+QXSg5Z1GgTrYfVERLH/AKeTzWZlODNWsGX3WkS0H5+AuNSD9RzUlgstmABrotlbKbEMoRVqCahh0cGm0HvYKLRuNMMuWKrHluXtoUwxgsLk8S46krKRFeOHM7EREBERBQvavkhqUBVaJLYBjlNv50C0HnNHd9fyK+s8XhW1GOY4S1wgr5/9oWx76DnDdkA7zTzbzHYE+irL2ePk1xLXVGtBUjReCFFFl4VjynJ21KEuYd4utqC5sg2jzCwy5Ix19rPXlyxSNywazgNSAsZ1Rs8+1xPdXbA5IzDtBAl7g0Ekk8biDZZVXI6bqbaQYPdiJAtYX15z+K839ZX9PJPlxviGv6lKbhR9RsFTe0+FZSrRSBALQYtu8hu8eEmeaiag3oXspaL1iYaRk9oSGTgSeyzAACorL627KzPeytqTp3fEv+MSuuzW2jqTw2q7w2G+bmPsv+02+uoWxsLig4S3wkXieHNvAtOv6FaMLYaOqn9nNrqlBwYZqU+DZgt6sPC3DRWmNpz+NGT8qdt0YXMfswT9mbEc29Vl4jDtrt3mu3XjQjUHt+Sp+BzmniRNN2mtoe06eNoPlvNlSLMxcwgTLjo4AGQOY+YdrjkFlNXIvimJ/UprCZm5jgyqIdwPyv8A8TwPRZ1ak2rB4jQ6EHiOYUUce17S17ZB1Lb+rdR2WNTzEU3hvvAQbNM3aeDXA3I73UTDL13O+pZeMykRM6nXhP3hb1F1FYmh4iHC9jI1tYH77euoU3VxJiXNIji3xDva/wBFg0iHhwIIDTLSbEdb8NUiZ+rxvXKgbQbAsrVC9u7Te4SHNjceeE8++vdUyrlj6Dt2o3dIMcwex4rdQY1zSSPASZ6HQkdJUbmWUjdLHtDqbuYmDwPQqw1phXclNYDDyRNyeCxsRkrqVTdb4gTYjj0jn0WzNitiSwCrXbfVrDr3dy7IyyZPXtIbIbMim0Vag8Ru0Hh1VrRFZ4bWm07kRERUREQEREBRe0GRMxVIscBPyk8DyPQqUUNn20VLDhoeXS6/gAJA0kzaFW960jdp4TDQuYbG0zi3Mc4sDS4PFt5jwLAzoDYh2hHdTn9FF7CNPpdTu0eYsxDyfA06b8tD6lOTug2uRr0BKhf6NpaQ1xPOCDH1suD5Of8AkvuOarZck30jsRiyfigduf8AIXFbMhTYXuMNA1M68BbVc4ujDd02+yeJP5qsbS0iTT5BpH1v+AWWCn8t4r1Cla+06ReY491eoXv7ATZo5D8VimmFNbO4Vpcd9sjkfWfVS1LZVjqJ3Ww4wGmSSDMkm+i60+RTHPprpv7xXhUqbQOK9mFZH+mOaTv2AcW2uXOE2aB2leVeg5joIIm4B/Zeqt4np1vCzxP4S7urz5L0oVovxWHvLsx11pFnVi6awbiyHNMO1n6q05Rtf8uIZO9q9vTi9mhP3hBVNw2LmxWYHJ7ftW8xaNWjbaOExzXgGnUDoHVx7TZ7T6rNNQRLg18W8QmJ++BbzC1RQqQQQSCDMiys+VbXVJ/uAVBzu14HMOCPHfx/tZXcPe1st32DhEVWx0gm3lwWO7NHnWowSOLC0x5lVqltBSL7Pe0mfE6J7bzI+oUtRzIvIa14cYmA6m/6Ogyo08045juElh8xY1u414eb2EOcSbmw6qZoU96jDhwHkYVX/wBV9z8Q3J0mk/X/AG/wrLoZuHAzUcQR8IY4DvpP14pplesy8M2wAADhzFx4TvaBw5OlWrZzPC+mGvdL2+Ek/E4AWcRzjXqCoKrU98GAU3CmDffBa4xpHEX58lk4HKT/AFLHMHwXJdN2uBbAItP6IxyxFqc9wudLESvZY1ChCyVZzxERAREQERdajwASbACT2GqCsbXZ+WtdSoVd2s1w3gBLoLSYbIgm7ZAuqFh8X7ymafzCRuSd5w1JY06nWQL2mFK7T5iHV3u3YBI3YbBcNA4iA4kxqVW8S5sku5zJ9eOi+c8nJOTJMzzEbj/iu0nshiQK76TgDvs8M3uwzbrBJt9lZmYbOkz7txbM2km54kukkqqVaVS1Vr+O8HAguDues+oUo7aGpWDG1AW6yaXzm0GCRHG0laYM9aYvS8c/I/e2kTxpF55shWrOmpWNvhDbBugtHYKKxuz1Q0w11QktNncSPsu59+gV2q4p5EBu6PvGT6D9VgVsO46mfoF0Z1MRFY66+aaKbluXupvIcSZ/KZ/EKf3KjhAdutiLan9EqUrki/7cp4LuK1pdIHVce+WcmSbTphady8DhgxsRIGjR83Unkoz/AEv3ogi4uOnTssvGZs0ODQJb0mSb2A/mqtODywNAkXj6rqeHPbTFaazuGqMwwhpPg6cPzHcFY4WyNq9nxU3S0C8yR9owB2m9+YHNUrF5Q5vDTVe6Hew+RF689sTDBSDakrDZSIsPNerXcBcqZbWszqZmwWXUrbogLEY/cF9V1Y+blQx9pll0nx3WZQt3WHQHErJ34sNT9E2TkSWFzOqHAMqOtzJI9DwUwzM3xLnSGjpc8lC4VgYL6rJpVd4j7I+pVnnvliViyzM67gAXkybC2nIfQBX3I8B7qmAbu1d/kTJ8rqr7MYWP7j9flHLqrlh6ytEOfmye06hINXK6scuyPMIiICIiAuCVyiDSGf5nXqV3PO8eHibfdk7rY4RKhcyJJDnwDEBjCSSeZkmPL0W7c32SpV3+8IIeYBuYMaGOapGd+zSsazn02NcwAEDeAc4xyPWdSuFl8TJWZntTSoYSt/bPhDToOJ7nms6m15P9th7wpjDbI1x4TT4zz+oVnyrZOoPiEKfFw23uY5XrwqlLKqhYXP8AlBMCbqKxzAIBm/DrqtvN2fEfEQVWc+9n73vNWm7fcYsTB4DwzYWH0WvleNe0brH+0W5UCIiIEx/AsXE5mAS3iLcvJXHF+zfGOs11Nkgid4kiekaqHreybGRcsdebOkuOkyQvHTxckc6lXUqrTaWu3mXI6wQehVhy/MnljQ528/iQI4/pCmMv9ldZpHvKzA3iGgl3a9vNTOX7C06Li4vc89QAB6LoeNiyUnmOGtEJTw7ntILZBEEG4IOoIVZzzB1KJu2WiA0QbNnQ670A27La39I1ugWPjMO14hzQY0kL2WrLelpr00XVzKkbO/ty4idfW/e69vdspjwDeJ+YxHktn4rZmlJIptBJkwBc81DYzZscBHZXh6a5p+tf7hcZ1P0WVSpRcqZxWz9QfCVFVsqrD5Z7z+CLznh2bVJ+H14BZFOs1mpkrB/oq56dhCycLk7+IU6Z2y/pkMruebKeyujukE3P0CxsHlZ5KbwmWnkrMLX2msuxRVmwFYlQOXZaeSs+AwcKWMpTClZC6UmQF3RmIiICIiAiIgIiICIiAiIgLgtXKIPCpRWLVwykVwWqNJ2hamFWJVwasRorzdhVGlosrDsIV5Owc6hWd2CXQ4FRpb2VR+VNPBeTshaeCt/9B0XIwHRNHspv/wAbb9letPZpv2VcG4FejcIFOkeyr0dnW8lIYfIwOCnW0Au4CnSvswaGWgLMZTAXdFKNiIiI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4 CuadroTexto"/>
          <p:cNvSpPr txBox="1"/>
          <p:nvPr/>
        </p:nvSpPr>
        <p:spPr>
          <a:xfrm>
            <a:off x="343089" y="765175"/>
            <a:ext cx="78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/>
          </a:p>
        </p:txBody>
      </p:sp>
      <p:sp>
        <p:nvSpPr>
          <p:cNvPr id="12" name="2 Redondear rectángulo de esquina diagonal"/>
          <p:cNvSpPr/>
          <p:nvPr/>
        </p:nvSpPr>
        <p:spPr>
          <a:xfrm>
            <a:off x="1340080" y="160338"/>
            <a:ext cx="6499336" cy="67637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sz="2800" b="1" dirty="0" err="1"/>
              <a:t>Kiosko</a:t>
            </a:r>
            <a:r>
              <a:rPr lang="es-ES" sz="2800" b="1" dirty="0"/>
              <a:t> con Tipo de </a:t>
            </a:r>
            <a:r>
              <a:rPr lang="es-ES" sz="2800" b="1" dirty="0" err="1"/>
              <a:t>Docuemento</a:t>
            </a:r>
            <a:r>
              <a:rPr lang="es-ES" sz="2800" b="1" dirty="0"/>
              <a:t>.</a:t>
            </a:r>
            <a:endParaRPr lang="es-PE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77196E-1991-1911-E1AA-AEBC661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76" y="1243073"/>
            <a:ext cx="3708137" cy="21924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CE24C0-477D-07FC-3299-342367534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013" y="1151184"/>
            <a:ext cx="3708137" cy="23762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A97EAA-A8DB-082A-D36E-5D90B1509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4057905"/>
            <a:ext cx="3815383" cy="20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3670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14181</TotalTime>
  <Words>1246</Words>
  <Application>Microsoft Office PowerPoint</Application>
  <PresentationFormat>Presentación en pantalla (4:3)</PresentationFormat>
  <Paragraphs>219</Paragraphs>
  <Slides>39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Alex</dc:creator>
  <cp:lastModifiedBy>user</cp:lastModifiedBy>
  <cp:revision>514</cp:revision>
  <dcterms:created xsi:type="dcterms:W3CDTF">2013-01-05T23:32:13Z</dcterms:created>
  <dcterms:modified xsi:type="dcterms:W3CDTF">2023-03-03T20:43:12Z</dcterms:modified>
</cp:coreProperties>
</file>